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1" r:id="rId3"/>
    <p:sldId id="264" r:id="rId4"/>
    <p:sldId id="266" r:id="rId5"/>
    <p:sldId id="265" r:id="rId6"/>
    <p:sldId id="268" r:id="rId7"/>
    <p:sldId id="257" r:id="rId8"/>
    <p:sldId id="267" r:id="rId9"/>
    <p:sldId id="269" r:id="rId10"/>
    <p:sldId id="270" r:id="rId11"/>
    <p:sldId id="263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5" autoAdjust="0"/>
    <p:restoredTop sz="86349" autoAdjust="0"/>
  </p:normalViewPr>
  <p:slideViewPr>
    <p:cSldViewPr>
      <p:cViewPr varScale="1">
        <p:scale>
          <a:sx n="69" d="100"/>
          <a:sy n="69" d="100"/>
        </p:scale>
        <p:origin x="-8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8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C6356-DC7E-4E05-B35D-86CFF226D5C0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8E3A7-81F1-4B22-9175-D0C7A0A44B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187700"/>
            <a:ext cx="6172200" cy="8509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1850" y="4452938"/>
            <a:ext cx="6248400" cy="5334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11/22/2013</a:t>
            </a: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4E2C5B4-8C21-4B0D-9D97-FCF3C71C7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2C5B4-8C21-4B0D-9D97-FCF3C71C7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0"/>
            <a:ext cx="20002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0"/>
            <a:ext cx="58483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2C5B4-8C21-4B0D-9D97-FCF3C71C7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2C5B4-8C21-4B0D-9D97-FCF3C71C7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2C5B4-8C21-4B0D-9D97-FCF3C71C7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990600"/>
            <a:ext cx="3924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990600"/>
            <a:ext cx="3924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11/22/2013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2C5B4-8C21-4B0D-9D97-FCF3C71C7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11/22/2013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2C5B4-8C21-4B0D-9D97-FCF3C71C7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11/22/2013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2C5B4-8C21-4B0D-9D97-FCF3C71C7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11/22/2013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2C5B4-8C21-4B0D-9D97-FCF3C71C7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11/22/2013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2C5B4-8C21-4B0D-9D97-FCF3C71C7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11/22/2013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2C5B4-8C21-4B0D-9D97-FCF3C71C7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800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990600"/>
            <a:ext cx="8001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r>
              <a:rPr lang="en-US" smtClean="0"/>
              <a:t>11/22/2013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4E2C5B4-8C21-4B0D-9D97-FCF3C71C7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ivestrong.com/" TargetMode="External"/><Relationship Id="rId3" Type="http://schemas.openxmlformats.org/officeDocument/2006/relationships/hyperlink" Target="http://pokervt.com/" TargetMode="External"/><Relationship Id="rId7" Type="http://schemas.openxmlformats.org/officeDocument/2006/relationships/hyperlink" Target="http://runkeeper.com/" TargetMode="External"/><Relationship Id="rId2" Type="http://schemas.openxmlformats.org/officeDocument/2006/relationships/hyperlink" Target="http://www.pokerstars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rava.com/" TargetMode="External"/><Relationship Id="rId5" Type="http://schemas.openxmlformats.org/officeDocument/2006/relationships/hyperlink" Target="http://www.mapmyfitness.com/" TargetMode="External"/><Relationship Id="rId4" Type="http://schemas.openxmlformats.org/officeDocument/2006/relationships/hyperlink" Target="https://www.clubwpt.com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itunes.apple.com/us/app/eurosport/id324021126?mt=8" TargetMode="External"/><Relationship Id="rId3" Type="http://schemas.openxmlformats.org/officeDocument/2006/relationships/hyperlink" Target="https://play.google.com/store/apps/details?id=air.com.thetourtracker.cntt&amp;hl=en" TargetMode="External"/><Relationship Id="rId7" Type="http://schemas.openxmlformats.org/officeDocument/2006/relationships/hyperlink" Target="https://play.google.com/store/apps/details?id=com.mapmyfitness.tourdefrancefree&amp;hl=en" TargetMode="External"/><Relationship Id="rId2" Type="http://schemas.openxmlformats.org/officeDocument/2006/relationships/hyperlink" Target="https://play.google.com/store/apps/details?id=com.andromo.dev19570.app30265&amp;hl=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tunes.apple.com/us/app/nbc-sports-tour-de-france-live/id663031099?mt=8" TargetMode="External"/><Relationship Id="rId5" Type="http://schemas.openxmlformats.org/officeDocument/2006/relationships/hyperlink" Target="https://play.google.com/store/apps/details?id=air.com.tourtracker.uspcc2011.android&amp;hl=en" TargetMode="External"/><Relationship Id="rId4" Type="http://schemas.openxmlformats.org/officeDocument/2006/relationships/hyperlink" Target="https://play.google.com/store/apps/details?id=air.com.tourtracker.alberta&amp;hl=en" TargetMode="External"/><Relationship Id="rId9" Type="http://schemas.openxmlformats.org/officeDocument/2006/relationships/hyperlink" Target="https://play.google.com/store/apps/details?id=com.eurosport&amp;hl=en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google.com/store/apps/details?id=com.xfinity.playnow" TargetMode="External"/><Relationship Id="rId7" Type="http://schemas.openxmlformats.org/officeDocument/2006/relationships/hyperlink" Target="https://play.google.com/store/apps/details?id=com.spb.tv.am" TargetMode="External"/><Relationship Id="rId2" Type="http://schemas.openxmlformats.org/officeDocument/2006/relationships/hyperlink" Target="https://itunes.apple.com/us/app/xfinity-tv-go/id552293383?mt=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tunes.apple.com/us/app/spb-tv/id480952101?mt=8" TargetMode="External"/><Relationship Id="rId5" Type="http://schemas.openxmlformats.org/officeDocument/2006/relationships/hyperlink" Target="https://play.google.com/store/apps/details?id=tv.ustream.ustream" TargetMode="External"/><Relationship Id="rId4" Type="http://schemas.openxmlformats.org/officeDocument/2006/relationships/hyperlink" Target="https://itunes.apple.com/us/app/ustream/id301520250?mt=8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play.google.com/store/apps/details?id=com.livestrong.calorietracker" TargetMode="External"/><Relationship Id="rId3" Type="http://schemas.openxmlformats.org/officeDocument/2006/relationships/hyperlink" Target="https://itunes.apple.com/us/app/map-my-fitness-workout-trainer/id298903147?mt=8" TargetMode="External"/><Relationship Id="rId7" Type="http://schemas.openxmlformats.org/officeDocument/2006/relationships/hyperlink" Target="https://itunes.apple.com/us/app/livestrong.com-calorie-tracker/id295305241?mt=8" TargetMode="External"/><Relationship Id="rId2" Type="http://schemas.openxmlformats.org/officeDocument/2006/relationships/hyperlink" Target="https://play.google.com/store/apps/details?id=com.mapmyfitness.android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ivestrong.com/" TargetMode="External"/><Relationship Id="rId5" Type="http://schemas.openxmlformats.org/officeDocument/2006/relationships/hyperlink" Target="https://play.google.com/store/apps/details?id=com.goldstarapp.myfitness" TargetMode="External"/><Relationship Id="rId4" Type="http://schemas.openxmlformats.org/officeDocument/2006/relationships/hyperlink" Target="https://itunes.apple.com/us/app/runtastic-gps-running-walking/id336599882?mt=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;/www.NBA.com" TargetMode="External"/><Relationship Id="rId2" Type="http://schemas.openxmlformats.org/officeDocument/2006/relationships/hyperlink" Target="http;/www.MLB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edzonetv.nfl.com/" TargetMode="External"/><Relationship Id="rId5" Type="http://schemas.openxmlformats.org/officeDocument/2006/relationships/hyperlink" Target="https://www.google.com/search?q=mlb+all+access&amp;oq=mlb+all+access&amp;aqs=chrome..69i57j0j69i60j0l3.2816j0j4&amp;sourceid=chrome&amp;espv=210&amp;es_sm=93&amp;ie=UTF-8" TargetMode="External"/><Relationship Id="rId4" Type="http://schemas.openxmlformats.org/officeDocument/2006/relationships/hyperlink" Target="http;/www.nh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;/www.MLSsoccer.com" TargetMode="External"/><Relationship Id="rId7" Type="http://schemas.openxmlformats.org/officeDocument/2006/relationships/hyperlink" Target="http://www.rlif.com/" TargetMode="External"/><Relationship Id="rId2" Type="http://schemas.openxmlformats.org/officeDocument/2006/relationships/hyperlink" Target="http://www.fifa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ugbyworldcup.com/" TargetMode="External"/><Relationship Id="rId5" Type="http://schemas.openxmlformats.org/officeDocument/2006/relationships/hyperlink" Target="http://www.irb.com/" TargetMode="External"/><Relationship Id="rId4" Type="http://schemas.openxmlformats.org/officeDocument/2006/relationships/hyperlink" Target="http://www.premierleague.com/en-gb.html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dc.tv/home" TargetMode="External"/><Relationship Id="rId3" Type="http://schemas.openxmlformats.org/officeDocument/2006/relationships/hyperlink" Target="http://www.cricket.yahoo.com/" TargetMode="External"/><Relationship Id="rId7" Type="http://schemas.openxmlformats.org/officeDocument/2006/relationships/hyperlink" Target="http://www.worldsnooker.com/page/NewsArticles/0,,13165~2204168,00.html" TargetMode="External"/><Relationship Id="rId2" Type="http://schemas.openxmlformats.org/officeDocument/2006/relationships/hyperlink" Target="http://www.espncricinfo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orldsnooker.com/" TargetMode="External"/><Relationship Id="rId5" Type="http://schemas.openxmlformats.org/officeDocument/2006/relationships/hyperlink" Target="http://www.tennischannel.com/" TargetMode="External"/><Relationship Id="rId4" Type="http://schemas.openxmlformats.org/officeDocument/2006/relationships/hyperlink" Target="http://www.itftennis.com/about/home.aspx" TargetMode="External"/><Relationship Id="rId9" Type="http://schemas.openxmlformats.org/officeDocument/2006/relationships/hyperlink" Target="https://secure-livepdctv.premiumtv.co.uk/page/secure/loginOrCreateAccount?WT.mc_id=CmpType:Display*Asset:Banner*CmpID:backfill*Other:PDC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etour.fr/" TargetMode="External"/><Relationship Id="rId3" Type="http://schemas.openxmlformats.org/officeDocument/2006/relationships/hyperlink" Target="http://www.uci.ch/" TargetMode="External"/><Relationship Id="rId7" Type="http://schemas.openxmlformats.org/officeDocument/2006/relationships/hyperlink" Target="http://www.cyclingfans.com/" TargetMode="External"/><Relationship Id="rId2" Type="http://schemas.openxmlformats.org/officeDocument/2006/relationships/hyperlink" Target="http://www.redbull.com/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yclingarchives.com/" TargetMode="External"/><Relationship Id="rId5" Type="http://schemas.openxmlformats.org/officeDocument/2006/relationships/hyperlink" Target="http://www.cyclingnews.com/" TargetMode="External"/><Relationship Id="rId4" Type="http://schemas.openxmlformats.org/officeDocument/2006/relationships/hyperlink" Target="http://www.usacycling.org/" TargetMode="External"/><Relationship Id="rId9" Type="http://schemas.openxmlformats.org/officeDocument/2006/relationships/hyperlink" Target="http://cyclingtv.neulion.com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pokertour.com/" TargetMode="External"/><Relationship Id="rId2" Type="http://schemas.openxmlformats.org/officeDocument/2006/relationships/hyperlink" Target="http://www.wsop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ptpoker.com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ombar.com/" TargetMode="External"/><Relationship Id="rId2" Type="http://schemas.openxmlformats.org/officeDocument/2006/relationships/hyperlink" Target="http://www.skysport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urtracker.amgentourofcalifornia.com/" TargetMode="External"/><Relationship Id="rId5" Type="http://schemas.openxmlformats.org/officeDocument/2006/relationships/hyperlink" Target="http://www.sportlemon.tv/" TargetMode="External"/><Relationship Id="rId4" Type="http://schemas.openxmlformats.org/officeDocument/2006/relationships/hyperlink" Target="http://www.sports-livez.ne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bssportsnetwork.com/" TargetMode="External"/><Relationship Id="rId2" Type="http://schemas.openxmlformats.org/officeDocument/2006/relationships/hyperlink" Target="http://universalsport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bcsports.com/" TargetMode="External"/><Relationship Id="rId5" Type="http://schemas.openxmlformats.org/officeDocument/2006/relationships/hyperlink" Target="http://sports.yahoo.com/" TargetMode="External"/><Relationship Id="rId4" Type="http://schemas.openxmlformats.org/officeDocument/2006/relationships/hyperlink" Target="http://espn.go.com/watchespn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bs.com.au/" TargetMode="External"/><Relationship Id="rId3" Type="http://schemas.openxmlformats.org/officeDocument/2006/relationships/hyperlink" Target="http://www.skysports.com/" TargetMode="External"/><Relationship Id="rId7" Type="http://schemas.openxmlformats.org/officeDocument/2006/relationships/hyperlink" Target="http://www.rtbf.be/sport/" TargetMode="External"/><Relationship Id="rId2" Type="http://schemas.openxmlformats.org/officeDocument/2006/relationships/hyperlink" Target="http://www.raisport.rai.it/dl/raisport/multimedia/2011/diretta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port.be/fr/" TargetMode="External"/><Relationship Id="rId5" Type="http://schemas.openxmlformats.org/officeDocument/2006/relationships/hyperlink" Target="http://www.sporza.be/cm/sporza" TargetMode="External"/><Relationship Id="rId10" Type="http://schemas.openxmlformats.org/officeDocument/2006/relationships/hyperlink" Target="http://www.france2.fr/" TargetMode="External"/><Relationship Id="rId4" Type="http://schemas.openxmlformats.org/officeDocument/2006/relationships/hyperlink" Target="http://nos.nl/" TargetMode="External"/><Relationship Id="rId9" Type="http://schemas.openxmlformats.org/officeDocument/2006/relationships/hyperlink" Target="http://www.rtl.lu/hom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Sports on the Internet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Playing, Viewing, and Keeping Score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11/22/2013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E2C5B4-8C21-4B0D-9D97-FCF3C71C7A0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Aggregator International Sports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All sports, live, from around the world</a:t>
            </a:r>
          </a:p>
          <a:p>
            <a:pPr lvl="0"/>
            <a:r>
              <a:rPr lang="en-US" dirty="0" smtClean="0"/>
              <a:t>No geo-restriction issues</a:t>
            </a:r>
          </a:p>
          <a:p>
            <a:r>
              <a:rPr lang="en-US" dirty="0" smtClean="0"/>
              <a:t>Real issues include:</a:t>
            </a:r>
          </a:p>
          <a:p>
            <a:pPr lvl="1"/>
            <a:r>
              <a:rPr lang="en-US" dirty="0" smtClean="0"/>
              <a:t>Hard-to-dismiss ads, pop-ups, malware</a:t>
            </a:r>
          </a:p>
          <a:p>
            <a:pPr lvl="1"/>
            <a:r>
              <a:rPr lang="en-US" dirty="0" smtClean="0"/>
              <a:t>Buffering issues</a:t>
            </a:r>
          </a:p>
          <a:p>
            <a:pPr lvl="1"/>
            <a:r>
              <a:rPr lang="en-US" dirty="0" smtClean="0"/>
              <a:t>Connection issues (content owners block access, sites jump IP addresses)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11/22/2013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C5B4-8C21-4B0D-9D97-FCF3C71C7A0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</a:t>
            </a:r>
            <a:r>
              <a:rPr lang="en-US" baseline="0" dirty="0" smtClean="0"/>
              <a:t>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Poker</a:t>
            </a:r>
          </a:p>
          <a:p>
            <a:pPr lvl="1"/>
            <a:r>
              <a:rPr lang="en-US" dirty="0" smtClean="0">
                <a:hlinkClick r:id="rId2"/>
              </a:rPr>
              <a:t>Poker Stars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Poker VT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Club WPT</a:t>
            </a:r>
            <a:endParaRPr lang="en-US" dirty="0" smtClean="0"/>
          </a:p>
          <a:p>
            <a:r>
              <a:rPr lang="en-US" baseline="0" dirty="0" smtClean="0"/>
              <a:t>Sports-and-Exercise</a:t>
            </a:r>
            <a:r>
              <a:rPr lang="en-US" dirty="0" smtClean="0"/>
              <a:t> Communities</a:t>
            </a:r>
            <a:endParaRPr lang="en-US" baseline="0" dirty="0" smtClean="0"/>
          </a:p>
          <a:p>
            <a:pPr lvl="1"/>
            <a:r>
              <a:rPr lang="en-US" baseline="0" dirty="0" smtClean="0">
                <a:hlinkClick r:id="rId5"/>
              </a:rPr>
              <a:t>Map My</a:t>
            </a:r>
            <a:r>
              <a:rPr lang="en-US" dirty="0" smtClean="0">
                <a:hlinkClick r:id="rId5"/>
              </a:rPr>
              <a:t> Fitness</a:t>
            </a:r>
            <a:endParaRPr lang="en-US" baseline="0" dirty="0" smtClean="0"/>
          </a:p>
          <a:p>
            <a:pPr lvl="1"/>
            <a:r>
              <a:rPr lang="en-US" dirty="0" err="1" smtClean="0">
                <a:hlinkClick r:id="rId6"/>
              </a:rPr>
              <a:t>Strava</a:t>
            </a:r>
            <a:endParaRPr lang="en-US" dirty="0" smtClean="0"/>
          </a:p>
          <a:p>
            <a:pPr lvl="1"/>
            <a:r>
              <a:rPr lang="en-US" dirty="0" smtClean="0">
                <a:hlinkClick r:id="rId7"/>
              </a:rPr>
              <a:t>Run Keeper</a:t>
            </a:r>
            <a:endParaRPr lang="en-US" dirty="0" smtClean="0"/>
          </a:p>
          <a:p>
            <a:pPr lvl="1"/>
            <a:r>
              <a:rPr lang="en-US" dirty="0" err="1" smtClean="0">
                <a:hlinkClick r:id="rId8"/>
              </a:rPr>
              <a:t>Livestrong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11/22/2013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C5B4-8C21-4B0D-9D97-FCF3C71C7A0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Apps (Pro Sports)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Cycling Feeds </a:t>
            </a:r>
            <a:r>
              <a:rPr lang="en-US" dirty="0" smtClean="0"/>
              <a:t>(Android)</a:t>
            </a:r>
          </a:p>
          <a:p>
            <a:pPr lvl="1"/>
            <a:r>
              <a:rPr lang="en-US" dirty="0" smtClean="0"/>
              <a:t>News, links to streaming</a:t>
            </a:r>
            <a:r>
              <a:rPr lang="en-US" baseline="0" dirty="0" smtClean="0"/>
              <a:t> text and video</a:t>
            </a:r>
          </a:p>
          <a:p>
            <a:r>
              <a:rPr lang="en-US" dirty="0" smtClean="0"/>
              <a:t>Tour Tracker (multiple apps)</a:t>
            </a:r>
          </a:p>
          <a:p>
            <a:pPr lvl="1"/>
            <a:r>
              <a:rPr lang="en-US" dirty="0" smtClean="0">
                <a:hlinkClick r:id="rId3"/>
              </a:rPr>
              <a:t>Cycling News</a:t>
            </a:r>
            <a:r>
              <a:rPr lang="en-US" dirty="0" smtClean="0"/>
              <a:t>, </a:t>
            </a:r>
            <a:r>
              <a:rPr lang="en-US" dirty="0" smtClean="0">
                <a:hlinkClick r:id="rId4"/>
              </a:rPr>
              <a:t>Tour of Alberta</a:t>
            </a:r>
            <a:r>
              <a:rPr lang="en-US" dirty="0" smtClean="0"/>
              <a:t>, </a:t>
            </a:r>
            <a:r>
              <a:rPr lang="en-US" dirty="0" smtClean="0">
                <a:hlinkClick r:id="rId5"/>
              </a:rPr>
              <a:t>USA Pro Cycling Challenge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dirty="0" smtClean="0"/>
              <a:t>etc.</a:t>
            </a:r>
          </a:p>
          <a:p>
            <a:r>
              <a:rPr lang="en-US" dirty="0" smtClean="0"/>
              <a:t>Tour de France All Access (</a:t>
            </a:r>
            <a:r>
              <a:rPr lang="en-US" dirty="0" err="1" smtClean="0">
                <a:hlinkClick r:id="rId6"/>
              </a:rPr>
              <a:t>iOS</a:t>
            </a:r>
            <a:r>
              <a:rPr lang="en-US" dirty="0" smtClean="0"/>
              <a:t> and </a:t>
            </a:r>
            <a:r>
              <a:rPr lang="en-US" dirty="0" smtClean="0">
                <a:hlinkClick r:id="rId7"/>
              </a:rPr>
              <a:t>Android</a:t>
            </a:r>
            <a:r>
              <a:rPr lang="en-US" dirty="0" smtClean="0"/>
              <a:t>)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dirty="0" err="1" smtClean="0"/>
              <a:t>Eurosport</a:t>
            </a:r>
            <a:r>
              <a:rPr lang="en-US" dirty="0" smtClean="0"/>
              <a:t> (</a:t>
            </a:r>
            <a:r>
              <a:rPr lang="en-US" dirty="0" err="1" smtClean="0">
                <a:hlinkClick r:id="rId8"/>
              </a:rPr>
              <a:t>iOS</a:t>
            </a:r>
            <a:r>
              <a:rPr lang="en-US" dirty="0" smtClean="0"/>
              <a:t> and </a:t>
            </a:r>
            <a:r>
              <a:rPr lang="en-US" dirty="0" smtClean="0">
                <a:hlinkClick r:id="rId9"/>
              </a:rPr>
              <a:t>Android</a:t>
            </a:r>
            <a:r>
              <a:rPr lang="en-US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11/22/2013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C5B4-8C21-4B0D-9D97-FCF3C71C7A0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Video 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Xfinity</a:t>
            </a:r>
            <a:r>
              <a:rPr lang="en-US" dirty="0" smtClean="0"/>
              <a:t> to Go (</a:t>
            </a:r>
            <a:r>
              <a:rPr lang="en-US" dirty="0" err="1" smtClean="0">
                <a:hlinkClick r:id="rId2"/>
              </a:rPr>
              <a:t>iOS</a:t>
            </a:r>
            <a:r>
              <a:rPr lang="en-US" dirty="0" smtClean="0"/>
              <a:t> and </a:t>
            </a:r>
            <a:r>
              <a:rPr lang="en-US" dirty="0" smtClean="0">
                <a:hlinkClick r:id="rId3"/>
              </a:rPr>
              <a:t>Android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Ustream</a:t>
            </a:r>
            <a:r>
              <a:rPr lang="en-US" dirty="0" smtClean="0"/>
              <a:t> (Web, </a:t>
            </a:r>
            <a:r>
              <a:rPr lang="en-US" dirty="0" err="1" smtClean="0">
                <a:hlinkClick r:id="rId4"/>
              </a:rPr>
              <a:t>iOS</a:t>
            </a:r>
            <a:r>
              <a:rPr lang="en-US" dirty="0" smtClean="0"/>
              <a:t>, and </a:t>
            </a:r>
            <a:r>
              <a:rPr lang="en-US" dirty="0" smtClean="0">
                <a:hlinkClick r:id="rId5"/>
              </a:rPr>
              <a:t>Android</a:t>
            </a:r>
            <a:r>
              <a:rPr lang="en-US" dirty="0" smtClean="0"/>
              <a:t>)</a:t>
            </a:r>
          </a:p>
          <a:p>
            <a:r>
              <a:rPr lang="en-US" dirty="0" smtClean="0"/>
              <a:t>SPB TV (</a:t>
            </a:r>
            <a:r>
              <a:rPr lang="en-US" dirty="0" err="1" smtClean="0">
                <a:hlinkClick r:id="rId6"/>
              </a:rPr>
              <a:t>iOS</a:t>
            </a:r>
            <a:r>
              <a:rPr lang="en-US" dirty="0" smtClean="0"/>
              <a:t> and </a:t>
            </a:r>
            <a:r>
              <a:rPr lang="en-US" dirty="0" smtClean="0">
                <a:hlinkClick r:id="rId7"/>
              </a:rPr>
              <a:t>Android</a:t>
            </a:r>
            <a:r>
              <a:rPr lang="en-US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11/22/2013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C5B4-8C21-4B0D-9D97-FCF3C71C7A0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Sports</a:t>
            </a:r>
            <a:r>
              <a:rPr lang="en-US" baseline="0" dirty="0" smtClean="0"/>
              <a:t> and Exercise 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Map My Fitness (</a:t>
            </a:r>
            <a:r>
              <a:rPr lang="en-US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Android</a:t>
            </a:r>
            <a:r>
              <a:rPr lang="en-US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iOS</a:t>
            </a:r>
            <a:r>
              <a:rPr lang="en-US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en-US" sz="3200" dirty="0" smtClean="0"/>
          </a:p>
          <a:p>
            <a:pPr lvl="1" rtl="0" eaLnBrk="1" fontAlgn="base" hangingPunct="1"/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Tracks and logs activity using built-in GPS</a:t>
            </a:r>
            <a:endParaRPr lang="en-US" dirty="0" smtClean="0"/>
          </a:p>
          <a:p>
            <a:pPr rtl="0" eaLnBrk="1" fontAlgn="base" hangingPunct="1"/>
            <a:r>
              <a:rPr lang="en-US" sz="32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Runtastic</a:t>
            </a:r>
            <a:r>
              <a:rPr lang="en-US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32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iOS</a:t>
            </a:r>
            <a:r>
              <a:rPr lang="en-US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en-US" sz="3200" dirty="0" smtClean="0"/>
          </a:p>
          <a:p>
            <a:pPr rtl="0" eaLnBrk="1" fontAlgn="base" hangingPunct="1"/>
            <a:r>
              <a:rPr lang="en-US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 Fitness Companion (</a:t>
            </a:r>
            <a:r>
              <a:rPr lang="en-US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Android</a:t>
            </a:r>
            <a:r>
              <a:rPr lang="en-US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rtl="0" eaLnBrk="1" fontAlgn="base" hangingPunct="1"/>
            <a:r>
              <a:rPr lang="en-US" sz="32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Livestrong</a:t>
            </a:r>
            <a:r>
              <a:rPr lang="en-US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Web</a:t>
            </a:r>
            <a:r>
              <a:rPr lang="en-US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iOS</a:t>
            </a:r>
            <a:r>
              <a:rPr lang="en-US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</a:t>
            </a:r>
            <a:r>
              <a:rPr lang="en-US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/>
              </a:rPr>
              <a:t>Android</a:t>
            </a:r>
            <a:r>
              <a:rPr lang="en-US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11/22/2013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C5B4-8C21-4B0D-9D97-FCF3C71C7A0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League Sports Sites (US)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MLB.com</a:t>
            </a:r>
            <a:r>
              <a:rPr lang="en-US" dirty="0" smtClean="0"/>
              <a:t>, </a:t>
            </a:r>
            <a:r>
              <a:rPr lang="en-US" dirty="0" smtClean="0">
                <a:hlinkClick r:id="rId2" action="ppaction://hlinkfile"/>
              </a:rPr>
              <a:t>NFL.com</a:t>
            </a:r>
            <a:r>
              <a:rPr lang="en-US" dirty="0" smtClean="0"/>
              <a:t>, </a:t>
            </a:r>
            <a:r>
              <a:rPr lang="en-US" dirty="0" smtClean="0">
                <a:hlinkClick r:id="rId3" action="ppaction://hlinkfile"/>
              </a:rPr>
              <a:t>NBA.com</a:t>
            </a:r>
            <a:r>
              <a:rPr lang="en-US" dirty="0" smtClean="0"/>
              <a:t>, </a:t>
            </a:r>
            <a:r>
              <a:rPr lang="en-US" dirty="0" smtClean="0">
                <a:hlinkClick r:id="rId4" action="ppaction://hlinkfile"/>
              </a:rPr>
              <a:t>NHL.com</a:t>
            </a:r>
            <a:endParaRPr lang="en-US" dirty="0" smtClean="0"/>
          </a:p>
          <a:p>
            <a:pPr lvl="1"/>
            <a:r>
              <a:rPr lang="en-US" dirty="0" smtClean="0"/>
              <a:t>Watch games live online</a:t>
            </a:r>
          </a:p>
          <a:p>
            <a:pPr lvl="2"/>
            <a:r>
              <a:rPr lang="en-US" dirty="0" smtClean="0"/>
              <a:t>Subscription fee required</a:t>
            </a:r>
          </a:p>
          <a:p>
            <a:pPr lvl="2"/>
            <a:r>
              <a:rPr lang="en-US" dirty="0" smtClean="0"/>
              <a:t>Subject to local blackout rules (can be extremely restrictive in certain areas)</a:t>
            </a:r>
          </a:p>
          <a:p>
            <a:pPr lvl="1"/>
            <a:r>
              <a:rPr lang="en-US" dirty="0" smtClean="0"/>
              <a:t>News, features, fantasy, shop</a:t>
            </a:r>
          </a:p>
          <a:p>
            <a:pPr lvl="1"/>
            <a:r>
              <a:rPr lang="en-US" dirty="0" smtClean="0"/>
              <a:t>Mobile apps</a:t>
            </a:r>
          </a:p>
          <a:p>
            <a:pPr lvl="1"/>
            <a:r>
              <a:rPr lang="en-US" dirty="0" smtClean="0"/>
              <a:t>Tie-ins to TV packages</a:t>
            </a:r>
          </a:p>
          <a:p>
            <a:pPr lvl="2"/>
            <a:r>
              <a:rPr lang="en-US" dirty="0" smtClean="0">
                <a:hlinkClick r:id="rId5"/>
              </a:rPr>
              <a:t>MLB All Access</a:t>
            </a:r>
            <a:r>
              <a:rPr lang="en-US" dirty="0" smtClean="0"/>
              <a:t>, </a:t>
            </a:r>
            <a:r>
              <a:rPr lang="en-US" dirty="0" smtClean="0">
                <a:hlinkClick r:id="rId6"/>
              </a:rPr>
              <a:t>NFL Red Zone</a:t>
            </a:r>
            <a:r>
              <a:rPr lang="en-US" dirty="0" smtClean="0"/>
              <a:t>, etc.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11/22/2013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C5B4-8C21-4B0D-9D97-FCF3C71C7A0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Sports Leagues and Promotions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Soccer</a:t>
            </a:r>
            <a:r>
              <a:rPr lang="en-US" dirty="0" smtClean="0"/>
              <a:t> (International Official Site)</a:t>
            </a:r>
          </a:p>
          <a:p>
            <a:pPr lvl="1"/>
            <a:r>
              <a:rPr lang="en-US" sz="2400" dirty="0" smtClean="0"/>
              <a:t>World Cup Soccer</a:t>
            </a:r>
          </a:p>
          <a:p>
            <a:pPr lvl="1"/>
            <a:r>
              <a:rPr lang="en-US" sz="2400" dirty="0" smtClean="0"/>
              <a:t>Jump point to national leagues</a:t>
            </a:r>
          </a:p>
          <a:p>
            <a:pPr lvl="3"/>
            <a:r>
              <a:rPr lang="en-US" sz="1800" dirty="0" smtClean="0">
                <a:hlinkClick r:id="rId3" action="ppaction://hlinkfile"/>
              </a:rPr>
              <a:t>MLSsoccer.com</a:t>
            </a:r>
            <a:r>
              <a:rPr lang="en-US" sz="1800" dirty="0" smtClean="0"/>
              <a:t> (USA Soccer)</a:t>
            </a:r>
          </a:p>
          <a:p>
            <a:pPr lvl="3"/>
            <a:r>
              <a:rPr lang="en-US" sz="1800" dirty="0" smtClean="0">
                <a:hlinkClick r:id="rId4"/>
              </a:rPr>
              <a:t>Barclays Premier League</a:t>
            </a:r>
            <a:r>
              <a:rPr lang="en-US" sz="1800" dirty="0" smtClean="0"/>
              <a:t> (England)</a:t>
            </a:r>
          </a:p>
          <a:p>
            <a:pPr lvl="2"/>
            <a:r>
              <a:rPr lang="en-US" sz="2000" dirty="0" smtClean="0"/>
              <a:t>Live matches on TV or via text updates</a:t>
            </a:r>
          </a:p>
          <a:p>
            <a:r>
              <a:rPr lang="en-US" dirty="0" smtClean="0"/>
              <a:t>Rugby</a:t>
            </a:r>
          </a:p>
          <a:p>
            <a:pPr lvl="1"/>
            <a:r>
              <a:rPr lang="en-US" dirty="0" smtClean="0">
                <a:hlinkClick r:id="rId5"/>
              </a:rPr>
              <a:t>Rugby Union</a:t>
            </a:r>
            <a:r>
              <a:rPr lang="en-US" dirty="0" smtClean="0"/>
              <a:t> (Official Site)</a:t>
            </a:r>
          </a:p>
          <a:p>
            <a:pPr lvl="2"/>
            <a:r>
              <a:rPr lang="en-US" sz="2000" dirty="0" smtClean="0">
                <a:hlinkClick r:id="rId3" action="ppaction://hlinkfile"/>
              </a:rPr>
              <a:t>USArugby.com</a:t>
            </a:r>
            <a:endParaRPr lang="en-US" sz="2000" dirty="0" smtClean="0"/>
          </a:p>
          <a:p>
            <a:pPr lvl="2"/>
            <a:r>
              <a:rPr lang="en-US" sz="2000" dirty="0" smtClean="0">
                <a:hlinkClick r:id="rId6"/>
              </a:rPr>
              <a:t>http://www.rugbyworldcup.com/</a:t>
            </a:r>
            <a:endParaRPr lang="en-US" sz="2000" dirty="0" smtClean="0"/>
          </a:p>
          <a:p>
            <a:pPr lvl="1"/>
            <a:r>
              <a:rPr lang="en-US" dirty="0" smtClean="0">
                <a:hlinkClick r:id="rId7"/>
              </a:rPr>
              <a:t>Rugby League</a:t>
            </a:r>
            <a:r>
              <a:rPr lang="en-US" dirty="0" smtClean="0"/>
              <a:t> (Official Site)</a:t>
            </a:r>
            <a:endParaRPr lang="en-US" dirty="0" smtClean="0">
              <a:hlinkClick r:id="rId5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11/22/2013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C5B4-8C21-4B0D-9D97-FCF3C71C7A0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Leagues and Promotions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Cricket</a:t>
            </a:r>
          </a:p>
          <a:p>
            <a:pPr lvl="1"/>
            <a:r>
              <a:rPr lang="en-US" sz="2400" dirty="0" smtClean="0">
                <a:hlinkClick r:id="rId2"/>
              </a:rPr>
              <a:t>ESPNCricInfo.com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3"/>
              </a:rPr>
              <a:t>Cricket.yahoo.com</a:t>
            </a:r>
            <a:endParaRPr lang="en-US" sz="2400" dirty="0" smtClean="0"/>
          </a:p>
          <a:p>
            <a:r>
              <a:rPr lang="en-US" sz="2800" dirty="0" smtClean="0">
                <a:hlinkClick r:id="rId4"/>
              </a:rPr>
              <a:t>Tennis</a:t>
            </a:r>
            <a:r>
              <a:rPr lang="en-US" sz="2800" dirty="0" smtClean="0"/>
              <a:t> (International Official Site)</a:t>
            </a:r>
          </a:p>
          <a:p>
            <a:pPr lvl="1"/>
            <a:r>
              <a:rPr lang="en-US" sz="2400" dirty="0" smtClean="0"/>
              <a:t>Organization, rules, information</a:t>
            </a:r>
          </a:p>
          <a:p>
            <a:pPr lvl="1"/>
            <a:r>
              <a:rPr lang="en-US" sz="2400" dirty="0" smtClean="0">
                <a:hlinkClick r:id="rId5"/>
              </a:rPr>
              <a:t>Tennis Channel </a:t>
            </a:r>
            <a:endParaRPr lang="en-US" sz="2400" dirty="0" smtClean="0"/>
          </a:p>
          <a:p>
            <a:pPr lvl="2"/>
            <a:r>
              <a:rPr lang="en-US" sz="2000" dirty="0" smtClean="0"/>
              <a:t>Live online for FIOS subscribers</a:t>
            </a:r>
          </a:p>
          <a:p>
            <a:r>
              <a:rPr lang="en-US" sz="2800" dirty="0" smtClean="0">
                <a:hlinkClick r:id="rId6"/>
              </a:rPr>
              <a:t>Snooker</a:t>
            </a:r>
            <a:endParaRPr lang="en-US" sz="2800" dirty="0" smtClean="0"/>
          </a:p>
          <a:p>
            <a:pPr lvl="1"/>
            <a:r>
              <a:rPr lang="en-US" sz="2400" dirty="0" smtClean="0"/>
              <a:t>Live video by </a:t>
            </a:r>
            <a:r>
              <a:rPr lang="en-US" sz="2400" dirty="0" smtClean="0">
                <a:hlinkClick r:id="rId7"/>
              </a:rPr>
              <a:t>subscription</a:t>
            </a:r>
            <a:endParaRPr lang="en-US" sz="2400" dirty="0" smtClean="0"/>
          </a:p>
          <a:p>
            <a:r>
              <a:rPr lang="en-US" sz="2800" dirty="0" smtClean="0"/>
              <a:t>Darts</a:t>
            </a:r>
          </a:p>
          <a:p>
            <a:pPr lvl="1"/>
            <a:r>
              <a:rPr lang="en-US" sz="2400" dirty="0" smtClean="0">
                <a:hlinkClick r:id="rId8"/>
              </a:rPr>
              <a:t>Premiere League Darts</a:t>
            </a:r>
            <a:endParaRPr lang="en-US" sz="2400" dirty="0" smtClean="0"/>
          </a:p>
          <a:p>
            <a:pPr lvl="1"/>
            <a:r>
              <a:rPr lang="en-US" sz="2400" dirty="0" smtClean="0"/>
              <a:t>Live video by </a:t>
            </a:r>
            <a:r>
              <a:rPr lang="en-US" sz="2400" dirty="0" smtClean="0">
                <a:hlinkClick r:id="rId9"/>
              </a:rPr>
              <a:t>subscription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11/22/2013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C5B4-8C21-4B0D-9D97-FCF3C71C7A0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Leagues and Promotions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Red Bull Series</a:t>
            </a:r>
            <a:r>
              <a:rPr lang="en-US" dirty="0" smtClean="0"/>
              <a:t> (Extreme Sports)</a:t>
            </a:r>
          </a:p>
          <a:p>
            <a:pPr lvl="1"/>
            <a:r>
              <a:rPr lang="en-US" sz="2400" dirty="0" smtClean="0"/>
              <a:t>Includes links to live video</a:t>
            </a:r>
          </a:p>
          <a:p>
            <a:r>
              <a:rPr lang="en-US" dirty="0" smtClean="0">
                <a:hlinkClick r:id="rId3"/>
              </a:rPr>
              <a:t>Bicycling</a:t>
            </a:r>
            <a:r>
              <a:rPr lang="en-US" dirty="0" smtClean="0"/>
              <a:t> (International Official Site)</a:t>
            </a:r>
          </a:p>
          <a:p>
            <a:pPr lvl="1"/>
            <a:r>
              <a:rPr lang="en-US" sz="2400" dirty="0" smtClean="0"/>
              <a:t>News, information, teams</a:t>
            </a:r>
          </a:p>
          <a:p>
            <a:pPr lvl="2"/>
            <a:r>
              <a:rPr lang="en-US" sz="2000" dirty="0" smtClean="0">
                <a:hlinkClick r:id="rId4"/>
              </a:rPr>
              <a:t>USA Cycling</a:t>
            </a:r>
            <a:r>
              <a:rPr lang="en-US" sz="2000" dirty="0" smtClean="0"/>
              <a:t> (official site)</a:t>
            </a:r>
          </a:p>
          <a:p>
            <a:pPr lvl="1"/>
            <a:r>
              <a:rPr lang="en-US" sz="2400" dirty="0" smtClean="0"/>
              <a:t>Rider information at </a:t>
            </a:r>
            <a:r>
              <a:rPr lang="en-US" sz="2400" dirty="0" smtClean="0">
                <a:hlinkClick r:id="rId5"/>
              </a:rPr>
              <a:t>Cycling News</a:t>
            </a:r>
            <a:r>
              <a:rPr lang="en-US" sz="2400" dirty="0" smtClean="0"/>
              <a:t>, Cycling </a:t>
            </a:r>
            <a:r>
              <a:rPr lang="en-US" sz="2400" dirty="0" smtClean="0">
                <a:hlinkClick r:id="rId6"/>
              </a:rPr>
              <a:t>Archives</a:t>
            </a:r>
            <a:r>
              <a:rPr lang="en-US" sz="2400" dirty="0" smtClean="0"/>
              <a:t> (both independent)</a:t>
            </a:r>
          </a:p>
          <a:p>
            <a:pPr lvl="1"/>
            <a:r>
              <a:rPr lang="en-US" sz="2400" dirty="0" smtClean="0"/>
              <a:t>Live race video links at </a:t>
            </a:r>
            <a:r>
              <a:rPr lang="en-US" sz="2400" dirty="0" smtClean="0">
                <a:hlinkClick r:id="rId7"/>
              </a:rPr>
              <a:t>Cycling Fans</a:t>
            </a:r>
            <a:r>
              <a:rPr lang="en-US" sz="2400" dirty="0" smtClean="0"/>
              <a:t> (independent)</a:t>
            </a:r>
          </a:p>
          <a:p>
            <a:pPr lvl="1"/>
            <a:r>
              <a:rPr lang="en-US" sz="2400" dirty="0" smtClean="0"/>
              <a:t>ASO (promoter) race information at the </a:t>
            </a:r>
            <a:r>
              <a:rPr lang="en-US" sz="2400" dirty="0" smtClean="0">
                <a:hlinkClick r:id="rId8"/>
              </a:rPr>
              <a:t>Tour de France</a:t>
            </a:r>
            <a:r>
              <a:rPr lang="en-US" sz="2400" dirty="0" smtClean="0"/>
              <a:t> website</a:t>
            </a:r>
          </a:p>
          <a:p>
            <a:pPr lvl="1"/>
            <a:r>
              <a:rPr lang="en-US" sz="2400" dirty="0" smtClean="0">
                <a:hlinkClick r:id="rId9"/>
              </a:rPr>
              <a:t>Cycling TV</a:t>
            </a:r>
            <a:r>
              <a:rPr lang="en-US" sz="2400" dirty="0" smtClean="0"/>
              <a:t> (subscription required)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11/22/2013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C5B4-8C21-4B0D-9D97-FCF3C71C7A0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 Leagues</a:t>
            </a:r>
            <a:r>
              <a:rPr lang="en-US" baseline="0" dirty="0" smtClean="0"/>
              <a:t> and Promotions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Poker</a:t>
            </a:r>
          </a:p>
          <a:p>
            <a:pPr lvl="1"/>
            <a:r>
              <a:rPr lang="en-US" sz="2400" dirty="0" smtClean="0">
                <a:hlinkClick r:id="rId2"/>
              </a:rPr>
              <a:t>World Series of Poker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3"/>
              </a:rPr>
              <a:t>World Poker Tour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4"/>
              </a:rPr>
              <a:t>Heartland Poker Tour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11/22/2013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C5B4-8C21-4B0D-9D97-FCF3C71C7A0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Places to View Live Sports Online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8001000" cy="5410200"/>
          </a:xfrm>
        </p:spPr>
        <p:txBody>
          <a:bodyPr/>
          <a:lstStyle/>
          <a:p>
            <a:r>
              <a:rPr lang="en-US" sz="2800" dirty="0" smtClean="0"/>
              <a:t>Major League Sports Sites</a:t>
            </a:r>
          </a:p>
          <a:p>
            <a:pPr lvl="1"/>
            <a:r>
              <a:rPr lang="en-US" dirty="0" smtClean="0"/>
              <a:t>Require paid subscription</a:t>
            </a:r>
          </a:p>
          <a:p>
            <a:pPr lvl="1"/>
            <a:r>
              <a:rPr lang="en-US" dirty="0" smtClean="0"/>
              <a:t>In the US, subject to blackouts</a:t>
            </a:r>
          </a:p>
          <a:p>
            <a:r>
              <a:rPr lang="en-US" sz="2800" dirty="0" smtClean="0">
                <a:hlinkClick r:id="rId2"/>
              </a:rPr>
              <a:t>Sky Sports </a:t>
            </a:r>
            <a:r>
              <a:rPr lang="en-US" sz="2800" dirty="0" smtClean="0"/>
              <a:t>(requires subscription)</a:t>
            </a:r>
          </a:p>
          <a:p>
            <a:r>
              <a:rPr lang="en-US" sz="2800" dirty="0" smtClean="0"/>
              <a:t>TV streaming through aggregator</a:t>
            </a:r>
            <a:r>
              <a:rPr lang="en-US" sz="2800" baseline="0" dirty="0" smtClean="0"/>
              <a:t> sites</a:t>
            </a:r>
            <a:endParaRPr lang="en-US" sz="2800" dirty="0" smtClean="0"/>
          </a:p>
          <a:p>
            <a:pPr lvl="1"/>
            <a:r>
              <a:rPr lang="en-US" dirty="0" smtClean="0">
                <a:hlinkClick r:id="rId3"/>
              </a:rPr>
              <a:t>http://www.frombar.com/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http://www.sports-livez.net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http://www.sportlemon.tv</a:t>
            </a:r>
            <a:r>
              <a:rPr lang="en-US" dirty="0" smtClean="0"/>
              <a:t> </a:t>
            </a:r>
          </a:p>
          <a:p>
            <a:r>
              <a:rPr lang="en-US" sz="2800" dirty="0" smtClean="0"/>
              <a:t>Event-specific sites and apps</a:t>
            </a:r>
          </a:p>
          <a:p>
            <a:pPr lvl="1"/>
            <a:r>
              <a:rPr lang="en-US" dirty="0" smtClean="0"/>
              <a:t>Tour Tracker (</a:t>
            </a:r>
            <a:r>
              <a:rPr lang="en-US" dirty="0" smtClean="0">
                <a:hlinkClick r:id="rId6"/>
              </a:rPr>
              <a:t>example</a:t>
            </a:r>
            <a:r>
              <a:rPr lang="en-US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11/22/2013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C5B4-8C21-4B0D-9D97-FCF3C71C7A0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TV/Online Partnerships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Available only through TV-provider subscriptions (cable, satellite, FIOS)</a:t>
            </a:r>
          </a:p>
          <a:p>
            <a:pPr lvl="1"/>
            <a:r>
              <a:rPr lang="en-US" dirty="0" smtClean="0"/>
              <a:t>WCSN </a:t>
            </a:r>
            <a:r>
              <a:rPr lang="en-US" dirty="0" smtClean="0"/>
              <a:t>(World </a:t>
            </a:r>
            <a:r>
              <a:rPr lang="en-US" dirty="0" smtClean="0"/>
              <a:t>Championship Sports </a:t>
            </a:r>
            <a:r>
              <a:rPr lang="en-US" dirty="0" smtClean="0"/>
              <a:t>Network)</a:t>
            </a:r>
            <a:endParaRPr lang="en-US" dirty="0" smtClean="0"/>
          </a:p>
          <a:p>
            <a:pPr lvl="2"/>
            <a:r>
              <a:rPr lang="en-US" dirty="0" smtClean="0"/>
              <a:t>Has been subsumed by </a:t>
            </a:r>
            <a:r>
              <a:rPr lang="en-US" dirty="0" smtClean="0">
                <a:hlinkClick r:id="rId2"/>
              </a:rPr>
              <a:t>Universal Sports Network</a:t>
            </a:r>
            <a:r>
              <a:rPr lang="en-US" dirty="0" smtClean="0"/>
              <a:t> (an NBC property)</a:t>
            </a:r>
          </a:p>
          <a:p>
            <a:pPr lvl="1"/>
            <a:r>
              <a:rPr lang="en-US" dirty="0" smtClean="0"/>
              <a:t>CSTV </a:t>
            </a:r>
            <a:r>
              <a:rPr lang="en-US" dirty="0" smtClean="0"/>
              <a:t>(College </a:t>
            </a:r>
            <a:r>
              <a:rPr lang="en-US" dirty="0" smtClean="0"/>
              <a:t>Sports </a:t>
            </a:r>
            <a:r>
              <a:rPr lang="en-US" dirty="0" smtClean="0"/>
              <a:t>Television)</a:t>
            </a:r>
            <a:endParaRPr lang="en-US" dirty="0" smtClean="0"/>
          </a:p>
          <a:p>
            <a:pPr lvl="2"/>
            <a:r>
              <a:rPr lang="en-US" dirty="0" smtClean="0"/>
              <a:t>Has been subsumed by </a:t>
            </a:r>
            <a:r>
              <a:rPr lang="en-US" dirty="0" smtClean="0">
                <a:hlinkClick r:id="rId3"/>
              </a:rPr>
              <a:t>CBS Sports Network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ESPN3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Yahoo Sports</a:t>
            </a:r>
            <a:endParaRPr lang="en-US" dirty="0" smtClean="0"/>
          </a:p>
          <a:p>
            <a:pPr lvl="2"/>
            <a:r>
              <a:rPr lang="en-US" dirty="0" smtClean="0"/>
              <a:t>Links through to </a:t>
            </a:r>
            <a:r>
              <a:rPr lang="en-US" dirty="0" smtClean="0">
                <a:hlinkClick r:id="rId6"/>
              </a:rPr>
              <a:t>NBC Sports Network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11/22/2013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C5B4-8C21-4B0D-9D97-FCF3C71C7A0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Online Streaming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RAI Sport</a:t>
            </a:r>
            <a:r>
              <a:rPr lang="en-US" dirty="0" smtClean="0"/>
              <a:t> (Italy)</a:t>
            </a:r>
          </a:p>
          <a:p>
            <a:r>
              <a:rPr lang="en-US" dirty="0" smtClean="0">
                <a:hlinkClick r:id="rId3"/>
              </a:rPr>
              <a:t>Sky Sports</a:t>
            </a:r>
            <a:endParaRPr lang="en-US" dirty="0" smtClean="0"/>
          </a:p>
          <a:p>
            <a:r>
              <a:rPr lang="en-US" dirty="0" smtClean="0"/>
              <a:t>Geo-restricted sites (no video in the US):</a:t>
            </a:r>
          </a:p>
          <a:p>
            <a:pPr lvl="1"/>
            <a:r>
              <a:rPr lang="en-US" dirty="0" smtClean="0">
                <a:hlinkClick r:id="rId4"/>
              </a:rPr>
              <a:t>NOS</a:t>
            </a:r>
            <a:r>
              <a:rPr lang="en-US" dirty="0" smtClean="0"/>
              <a:t> (Netherlands)</a:t>
            </a:r>
          </a:p>
          <a:p>
            <a:pPr lvl="1"/>
            <a:r>
              <a:rPr lang="en-US" dirty="0" err="1" smtClean="0">
                <a:hlinkClick r:id="rId5"/>
              </a:rPr>
              <a:t>Sporza</a:t>
            </a:r>
            <a:r>
              <a:rPr lang="en-US" dirty="0" smtClean="0"/>
              <a:t>, </a:t>
            </a:r>
            <a:r>
              <a:rPr lang="en-US" dirty="0" err="1" smtClean="0">
                <a:hlinkClick r:id="rId6"/>
              </a:rPr>
              <a:t>Sport.be</a:t>
            </a:r>
            <a:r>
              <a:rPr lang="en-US" dirty="0" smtClean="0"/>
              <a:t>, </a:t>
            </a:r>
            <a:r>
              <a:rPr lang="en-US" dirty="0" smtClean="0">
                <a:hlinkClick r:id="rId7"/>
              </a:rPr>
              <a:t>RTBF</a:t>
            </a:r>
            <a:r>
              <a:rPr lang="en-US" dirty="0" smtClean="0"/>
              <a:t> (Belgium)</a:t>
            </a:r>
          </a:p>
          <a:p>
            <a:pPr lvl="1"/>
            <a:r>
              <a:rPr lang="en-US" dirty="0" smtClean="0">
                <a:hlinkClick r:id="rId8"/>
              </a:rPr>
              <a:t>SBS</a:t>
            </a:r>
            <a:r>
              <a:rPr lang="en-US" dirty="0" smtClean="0"/>
              <a:t> (Australia)	</a:t>
            </a:r>
          </a:p>
          <a:p>
            <a:pPr lvl="1"/>
            <a:r>
              <a:rPr lang="en-US" dirty="0" smtClean="0">
                <a:hlinkClick r:id="rId9"/>
              </a:rPr>
              <a:t>RTL</a:t>
            </a:r>
            <a:r>
              <a:rPr lang="en-US" dirty="0" smtClean="0"/>
              <a:t> (Luxembourg)</a:t>
            </a:r>
          </a:p>
          <a:p>
            <a:pPr lvl="1"/>
            <a:r>
              <a:rPr lang="en-US" dirty="0" smtClean="0">
                <a:hlinkClick r:id="rId10"/>
              </a:rPr>
              <a:t>France 2 </a:t>
            </a:r>
            <a:r>
              <a:rPr lang="en-US" dirty="0" smtClean="0"/>
              <a:t>(France)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11/22/2013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C5B4-8C21-4B0D-9D97-FCF3C71C7A0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dical Sports">
  <a:themeElements>
    <a:clrScheme name="Office Theme 8">
      <a:dk1>
        <a:srgbClr val="000000"/>
      </a:dk1>
      <a:lt1>
        <a:srgbClr val="CC9900"/>
      </a:lt1>
      <a:dk2>
        <a:srgbClr val="FBBC09"/>
      </a:dk2>
      <a:lt2>
        <a:srgbClr val="666633"/>
      </a:lt2>
      <a:accent1>
        <a:srgbClr val="339933"/>
      </a:accent1>
      <a:accent2>
        <a:srgbClr val="800000"/>
      </a:accent2>
      <a:accent3>
        <a:srgbClr val="E2CAAA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ffice The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CC9900"/>
        </a:lt1>
        <a:dk2>
          <a:srgbClr val="FBBC09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E2CAAA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Radical Sports</Template>
  <TotalTime>3633</TotalTime>
  <Words>599</Words>
  <Application>Microsoft Office PowerPoint</Application>
  <PresentationFormat>On-screen Show (4:3)</PresentationFormat>
  <Paragraphs>143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Radical Sports</vt:lpstr>
      <vt:lpstr>Sports on the Internet</vt:lpstr>
      <vt:lpstr>Major League Sports Sites (US)</vt:lpstr>
      <vt:lpstr>Other Sports Leagues and Promotions</vt:lpstr>
      <vt:lpstr>Other Leagues and Promotions</vt:lpstr>
      <vt:lpstr>Other Leagues and Promotions</vt:lpstr>
      <vt:lpstr>Other  Leagues and Promotions</vt:lpstr>
      <vt:lpstr>Places to View Live Sports Online</vt:lpstr>
      <vt:lpstr>TV/Online Partnerships</vt:lpstr>
      <vt:lpstr>International Online Streaming</vt:lpstr>
      <vt:lpstr>Aggregator International Sports Sites</vt:lpstr>
      <vt:lpstr>Online Competition</vt:lpstr>
      <vt:lpstr>Mobile Apps (Pro Sports)</vt:lpstr>
      <vt:lpstr>Mobile Video Apps</vt:lpstr>
      <vt:lpstr>Mobile Sports and Exercise Apps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Sports on the Internet</dc:title>
  <dc:creator>Brenda</dc:creator>
  <cp:lastModifiedBy>Brenda</cp:lastModifiedBy>
  <cp:revision>151</cp:revision>
  <dcterms:created xsi:type="dcterms:W3CDTF">2013-11-13T05:55:12Z</dcterms:created>
  <dcterms:modified xsi:type="dcterms:W3CDTF">2013-12-06T13:52:09Z</dcterms:modified>
</cp:coreProperties>
</file>